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6" r:id="rId4"/>
    <p:sldId id="273" r:id="rId5"/>
    <p:sldId id="274" r:id="rId6"/>
    <p:sldId id="275" r:id="rId7"/>
    <p:sldId id="266" r:id="rId8"/>
    <p:sldId id="277" r:id="rId9"/>
    <p:sldId id="267" r:id="rId10"/>
    <p:sldId id="268" r:id="rId11"/>
    <p:sldId id="270" r:id="rId12"/>
    <p:sldId id="269" r:id="rId13"/>
    <p:sldId id="271" r:id="rId14"/>
    <p:sldId id="27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EEF61C-6F73-47ED-9D92-8136162A2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E00187-674B-405E-A76E-D3F77C7E0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38EFEC-5ECB-4CD9-84A5-74D64894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3BF691-D73F-44A1-8614-6E109634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C4B342-FC8D-4C37-ADA7-8BBA35CD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44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8B39F-92CB-44E9-A348-88D7657E7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21366FC-0B22-43A7-855B-6DF92328A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6A1F4E-27A8-4602-AC02-9B75D13E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0AC790-6FF6-4FBA-8032-4A2796D4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5D0190-BC1C-49EB-BF23-E33D9433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20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0083DB9-DE18-4CD3-BEB6-7EE093DEC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23F7B6-42B2-4D62-9F18-D9FEE4995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EBA010-4A23-46B9-8507-544ADA74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E06D13-02FE-46D6-B9DE-057C298F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B021F0-05B1-436F-A7BF-894FF293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01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EEAA0-3A48-47F3-96C3-4AFDA311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625319-D7FD-4E99-977D-9DCE013F4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33774E-A8BA-4F54-B3E2-2FBEAC2C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239633-0F35-45CB-BEE8-F8F7055B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DC7D50-4938-49FA-97F3-A3ECFDF6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36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6D7BF-E014-4E55-9947-5D8182810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6B31EED-0A78-43CF-8FCD-F322C0C31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9F8FDB-5DA7-46EB-B3D4-B7ABD493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EE5134-9504-44BC-8880-BF82FC9D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CE3FFE-552D-4E2B-9ECF-F475FE2D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94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D9F5D-3C30-4084-861A-691B526F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615E2C-A437-476B-BDC4-23C95451D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4F5DAEB-C0C0-4792-BDB6-096015502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47C650-93BF-45B5-A205-EB60982B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8CA19A-39E9-46F5-9C82-7BF3A122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4490A3-2ADA-4228-A56E-E8287142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73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90D58-D447-4162-83B1-1AA210A5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BD0D626-EE21-4DFF-A472-664114278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F121489-7BFD-48EE-B9CB-88FF2E7A0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4D16591-E5D3-40A6-8759-6CBFFB17C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9463D77-BD61-4BDD-911A-ABD35B979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AC6C3A8-4710-4DF5-A229-4966BB0F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5A8C23A-32A7-444D-8E76-F751410D3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A08FE9F-BD67-414F-84E3-E0E55B637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7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17250-01A0-4C45-9DE7-4D235320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B47416C-B5BA-495D-90E2-79935148C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DD5863-E7E1-4348-B6EA-50722712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39EE3E-7D88-4AFF-81DA-EB1C0809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77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2EB1592-75A6-4BAE-AF32-E8EDBAD3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4509124-9C13-4B87-93FF-BE0E8F1F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6FA14F-0AC9-4221-8549-491F9364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49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C0282D-4212-40A3-99D7-6B2E9E53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FA8913-EFE3-426D-AEEC-9C1B9129A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8D5841E-F020-468C-950B-10575FEF4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54EE15-FC43-4594-96A3-EC3771B1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9A06EF-A8E6-4824-A5B9-BA29A55B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11D067-ED9F-4547-A0CD-CE55C415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28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5D1F5-ABBB-4EE0-8F33-A0F2911E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1B795CA-5DAC-4059-9B1C-3CB2DE652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F8986B8-3568-456A-BC6E-92AB2B8C0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88C7DB-8F34-4E21-BA2B-7F781F0C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603-5DFD-483C-8545-A649C14EF64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943023-9B06-48E2-8004-921B75C9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53C0D7-55FF-44B5-9D26-3A6976B99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09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1B16242-C72C-4B70-887E-ADE7F800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765C5B2-29A8-4A00-B832-2C01A6DFE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EA1E40-D7EF-4ACA-AD88-0460BECF8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2603-5DFD-483C-8545-A649C14EF64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946062-42B7-426F-BACC-919B1422B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37D541-76CC-4F52-BDAE-7E0B89358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1F259-1C58-42F9-A899-F62751C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38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qdK2dkGRmI" TargetMode="External"/><Relationship Id="rId2" Type="http://schemas.openxmlformats.org/officeDocument/2006/relationships/hyperlink" Target="mailto:dagmar.hegrova@zspilnikov.cz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629A9-2AA3-4FF1-919A-B3BA2CB5C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60913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Chemie 9      4. část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A.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Opakování názvosloví hydrogensoli</a:t>
            </a:r>
            <a:br>
              <a:rPr lang="cs-CZ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B. Hydrogensoli- použití</a:t>
            </a:r>
            <a:br>
              <a:rPr lang="cs-CZ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C. Hydráty solí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5F1A0D-29F6-4F5B-A88F-0B5C6C02E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8268" y="4907757"/>
            <a:ext cx="9144000" cy="165576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77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CC46F-6EBE-40C0-AA8C-4D1FA2DA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 kameru… do sešitu: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90D0A68-C773-4594-9F7C-517BDACA0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Dihydrát síranu vápenatého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479A43F-FE3A-4602-B882-013FBDC48B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113F7E9-A1F3-4517-8DC0-9404F6C33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Dekahydrát</a:t>
            </a:r>
            <a:r>
              <a:rPr lang="cs-CZ" dirty="0"/>
              <a:t> uhličitanu sodného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E622F69-5591-4C76-9246-5F58930C4F0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04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D0E8E-EFE9-4F53-99DD-BEDCD94E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Fe</a:t>
            </a:r>
            <a:r>
              <a:rPr lang="cs-CZ" dirty="0"/>
              <a:t> SO</a:t>
            </a:r>
            <a:r>
              <a:rPr lang="cs-CZ" baseline="-25000" dirty="0"/>
              <a:t>4  </a:t>
            </a:r>
            <a:r>
              <a:rPr lang="cs-CZ" dirty="0"/>
              <a:t>. 7 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E02C33-A7C4-4154-B23B-361FAC2FA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7-----</a:t>
            </a:r>
            <a:r>
              <a:rPr lang="cs-CZ" dirty="0" err="1"/>
              <a:t>hepta</a:t>
            </a:r>
            <a:endParaRPr lang="cs-CZ" dirty="0"/>
          </a:p>
          <a:p>
            <a:r>
              <a:rPr lang="cs-CZ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H</a:t>
            </a:r>
            <a:r>
              <a:rPr lang="cs-CZ" sz="4400" baseline="-25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2</a:t>
            </a:r>
            <a:r>
              <a:rPr lang="cs-CZ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O  ----hydrát</a:t>
            </a:r>
          </a:p>
          <a:p>
            <a:endParaRPr lang="cs-CZ" sz="44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cs-CZ" sz="4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Heptahydrát</a:t>
            </a:r>
            <a:r>
              <a:rPr lang="cs-CZ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…..</a:t>
            </a:r>
          </a:p>
          <a:p>
            <a:r>
              <a:rPr lang="cs-CZ" sz="4400" dirty="0" err="1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Fe</a:t>
            </a:r>
            <a:r>
              <a:rPr lang="cs-CZ" sz="4400" baseline="30000" dirty="0" err="1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II</a:t>
            </a:r>
            <a:r>
              <a:rPr lang="cs-CZ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cs-CZ" sz="4400" dirty="0">
                <a:solidFill>
                  <a:schemeClr val="accent4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SO</a:t>
            </a:r>
            <a:r>
              <a:rPr lang="cs-CZ" sz="4400" baseline="-25000" dirty="0">
                <a:solidFill>
                  <a:schemeClr val="accent4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4</a:t>
            </a:r>
            <a:r>
              <a:rPr lang="cs-CZ" sz="4400" baseline="30000" dirty="0">
                <a:solidFill>
                  <a:schemeClr val="accent4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-II</a:t>
            </a:r>
            <a:r>
              <a:rPr lang="cs-CZ" sz="4400" baseline="-25000" dirty="0">
                <a:solidFill>
                  <a:schemeClr val="accent4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    síran </a:t>
            </a:r>
            <a:r>
              <a:rPr lang="cs-CZ" sz="4400" baseline="-25000" dirty="0">
                <a:solidFill>
                  <a:srgbClr val="00B050"/>
                </a:solidFill>
                <a:latin typeface="Calibri Light" panose="020F0302020204030204"/>
                <a:ea typeface="+mj-ea"/>
                <a:cs typeface="+mj-cs"/>
              </a:rPr>
              <a:t>železnatý</a:t>
            </a:r>
          </a:p>
          <a:p>
            <a:endParaRPr lang="cs-CZ" sz="4400" baseline="-25000" dirty="0">
              <a:solidFill>
                <a:srgbClr val="00B050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cs-CZ" sz="4400" baseline="-25000" dirty="0" err="1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Heptahydrát</a:t>
            </a:r>
            <a:r>
              <a:rPr lang="cs-CZ" sz="4400" baseline="-2500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 síranu měďnatého (2. pád)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27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337AD-C091-411F-9151-FC90C9DE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 kameru… do sešitu…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0184BFF-EA43-4F2B-B8B5-73D722E59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Fe</a:t>
            </a:r>
            <a:r>
              <a:rPr lang="cs-CZ" dirty="0"/>
              <a:t> SO</a:t>
            </a:r>
            <a:r>
              <a:rPr lang="cs-CZ" baseline="-25000" dirty="0"/>
              <a:t>4  . </a:t>
            </a:r>
            <a:r>
              <a:rPr lang="cs-CZ" dirty="0"/>
              <a:t>3 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250D773-06CD-4A01-A0CC-F30B4B74D2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9FD79AD-50B6-4B54-8CCA-B72B50A3F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Na NO</a:t>
            </a:r>
            <a:r>
              <a:rPr lang="cs-CZ" baseline="-25000" dirty="0"/>
              <a:t>3</a:t>
            </a:r>
            <a:r>
              <a:rPr lang="cs-CZ" dirty="0"/>
              <a:t> . 6 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3CCC2BD-9208-4CC7-A92C-4322340299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419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BBB4A-6A3A-4B7B-9C1D-E02AB3AD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059"/>
            <a:ext cx="10515600" cy="1325563"/>
          </a:xfrm>
        </p:spPr>
        <p:txBody>
          <a:bodyPr/>
          <a:lstStyle/>
          <a:p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2B5A61-E1AA-4442-AA1F-02882D853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004" y="1150706"/>
            <a:ext cx="10515600" cy="55172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dirty="0"/>
              <a:t>Název:    Na</a:t>
            </a:r>
            <a:r>
              <a:rPr lang="cs-CZ" sz="2600" baseline="-25000" dirty="0"/>
              <a:t>2</a:t>
            </a:r>
            <a:r>
              <a:rPr lang="cs-CZ" sz="2600" dirty="0"/>
              <a:t>CO</a:t>
            </a:r>
            <a:r>
              <a:rPr lang="cs-CZ" sz="2600" baseline="-25000" dirty="0"/>
              <a:t>3</a:t>
            </a:r>
            <a:r>
              <a:rPr lang="cs-CZ" sz="2600" dirty="0"/>
              <a:t> . H</a:t>
            </a:r>
            <a:r>
              <a:rPr lang="cs-CZ" sz="2600" baseline="-25000" dirty="0"/>
              <a:t>2</a:t>
            </a:r>
            <a:r>
              <a:rPr lang="cs-CZ" sz="2600" dirty="0"/>
              <a:t>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/>
              <a:t>Vzorec: </a:t>
            </a:r>
            <a:r>
              <a:rPr lang="cs-CZ" sz="2400" dirty="0" err="1"/>
              <a:t>oktahydrát</a:t>
            </a:r>
            <a:r>
              <a:rPr lang="cs-CZ" sz="2400" dirty="0"/>
              <a:t> síranu barnatého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/>
              <a:t>Vypsat dvě hydrogensoli a jejich použití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/>
              <a:t>Vypsat jeden hydrát soli a jeho použití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dirty="0"/>
              <a:t>zaslat na </a:t>
            </a:r>
            <a:r>
              <a:rPr lang="cs-CZ" sz="2400" dirty="0">
                <a:hlinkClick r:id="rId2"/>
              </a:rPr>
              <a:t>dagmar.hegrova@zspilnikov.cz</a:t>
            </a:r>
            <a:r>
              <a:rPr lang="cs-CZ" sz="2400" dirty="0"/>
              <a:t> do 17.11.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1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solidFill>
                  <a:srgbClr val="FF0000"/>
                </a:solidFill>
              </a:rPr>
              <a:t>Video názvosloví  </a:t>
            </a:r>
            <a:r>
              <a:rPr lang="cs-CZ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https://www.youtube.com/watch?v=cqdK2dkGRmI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od 6:56 min hydráty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4697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2F970-A6C5-4529-A370-70086D7E7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Písemka A,B,C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B91C97-F509-426D-B016-430FAF8E8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????????????</a:t>
            </a:r>
          </a:p>
        </p:txBody>
      </p:sp>
    </p:spTree>
    <p:extLst>
      <p:ext uri="{BB962C8B-B14F-4D97-AF65-F5344CB8AC3E}">
        <p14:creationId xmlns:p14="http://schemas.microsoft.com/office/powerpoint/2010/main" val="116327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7BD22-11DA-46F6-8A5C-DA2F2477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HYDROGENSOLI (nadpis)+ 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zápis do sešitu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357E90-0539-428C-877B-044B8F305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LÁTKY, KTERÉ OBSAHUJÍ U ANIONTU KYSELINY JEDEN NEBO DVA ATOMY VODÍKU</a:t>
            </a:r>
          </a:p>
          <a:p>
            <a:r>
              <a:rPr lang="cs-CZ" dirty="0"/>
              <a:t>HYDROGENIUM – VODÍK    H</a:t>
            </a:r>
          </a:p>
          <a:p>
            <a:endParaRPr lang="cs-CZ" dirty="0"/>
          </a:p>
          <a:p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 SO</a:t>
            </a:r>
            <a:r>
              <a:rPr lang="cs-CZ" baseline="-25000" dirty="0"/>
              <a:t>4     </a:t>
            </a:r>
            <a:r>
              <a:rPr lang="cs-CZ" dirty="0"/>
              <a:t>SO</a:t>
            </a:r>
            <a:r>
              <a:rPr lang="cs-CZ" baseline="-25000" dirty="0"/>
              <a:t>4</a:t>
            </a:r>
            <a:r>
              <a:rPr lang="cs-CZ" baseline="30000" dirty="0"/>
              <a:t>-II</a:t>
            </a:r>
            <a:r>
              <a:rPr lang="cs-CZ" dirty="0"/>
              <a:t>    SÍRAN        H  HSO</a:t>
            </a:r>
            <a:r>
              <a:rPr lang="cs-CZ" baseline="-25000" dirty="0"/>
              <a:t>4</a:t>
            </a:r>
            <a:r>
              <a:rPr lang="cs-CZ" baseline="30000" dirty="0"/>
              <a:t>-I</a:t>
            </a:r>
            <a:r>
              <a:rPr lang="cs-CZ" dirty="0"/>
              <a:t>     HYDROGENSÍRAN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H NO</a:t>
            </a:r>
            <a:r>
              <a:rPr lang="cs-CZ" baseline="-25000" dirty="0"/>
              <a:t>3</a:t>
            </a:r>
            <a:r>
              <a:rPr lang="cs-CZ" dirty="0"/>
              <a:t>     </a:t>
            </a:r>
            <a:r>
              <a:rPr lang="cs-CZ" dirty="0" err="1"/>
              <a:t>NO</a:t>
            </a:r>
            <a:r>
              <a:rPr lang="cs-CZ" baseline="-25000" dirty="0" err="1"/>
              <a:t>3</a:t>
            </a:r>
            <a:r>
              <a:rPr lang="cs-CZ" baseline="-25000" dirty="0"/>
              <a:t>       </a:t>
            </a:r>
            <a:r>
              <a:rPr lang="cs-CZ" dirty="0"/>
              <a:t>DUSIČNAN  NELZE PONECHAT VODÍK, MÁ JEN JEDEN</a:t>
            </a:r>
          </a:p>
          <a:p>
            <a:endParaRPr lang="cs-CZ" dirty="0"/>
          </a:p>
          <a:p>
            <a:r>
              <a:rPr lang="cs-CZ" dirty="0"/>
              <a:t>Pokračování na čtvrtce….(papíře) přes kameru…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37EF8F9-2776-4364-8422-D5037F6E5DEB}"/>
              </a:ext>
            </a:extLst>
          </p:cNvPr>
          <p:cNvCxnSpPr/>
          <p:nvPr/>
        </p:nvCxnSpPr>
        <p:spPr>
          <a:xfrm>
            <a:off x="1527142" y="3643075"/>
            <a:ext cx="0" cy="716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124EB79-8D1B-43B3-B8AA-10436D634E20}"/>
              </a:ext>
            </a:extLst>
          </p:cNvPr>
          <p:cNvCxnSpPr/>
          <p:nvPr/>
        </p:nvCxnSpPr>
        <p:spPr>
          <a:xfrm>
            <a:off x="5231876" y="3718490"/>
            <a:ext cx="0" cy="641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67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2B9A0-2384-4EEA-9C2A-6F6DFE64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7"/>
            <a:ext cx="10515600" cy="1325563"/>
          </a:xfrm>
        </p:spPr>
        <p:txBody>
          <a:bodyPr/>
          <a:lstStyle/>
          <a:p>
            <a:r>
              <a:rPr lang="cs-CZ" dirty="0"/>
              <a:t>Názvosloví </a:t>
            </a:r>
            <a:r>
              <a:rPr lang="cs-CZ" dirty="0" err="1"/>
              <a:t>hydrogensolí</a:t>
            </a:r>
            <a:r>
              <a:rPr lang="cs-CZ" dirty="0"/>
              <a:t>- do sešitu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2E300D-AB5A-46F7-9335-2F0F4D4E0C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Hydrogensíran měďný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Hydrogenuhličitan hořečnatý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Dihydrogenfosforečnan</a:t>
            </a:r>
            <a:r>
              <a:rPr lang="cs-CZ" dirty="0"/>
              <a:t> železitý</a:t>
            </a:r>
          </a:p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33CD8A4-3B56-4CD5-AD1B-B8C3C61D92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1" t="56259" r="73576" b="12193"/>
          <a:stretch/>
        </p:blipFill>
        <p:spPr>
          <a:xfrm>
            <a:off x="8198964" y="1970202"/>
            <a:ext cx="2095106" cy="187593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F083D3C-1F62-49E8-BEDE-B3262D3D6D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175"/>
          <a:stretch/>
        </p:blipFill>
        <p:spPr>
          <a:xfrm>
            <a:off x="8164656" y="4949072"/>
            <a:ext cx="2097206" cy="60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7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F57D9-ABD1-4F84-8098-DB54CD25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6131"/>
            <a:ext cx="10515600" cy="1325563"/>
          </a:xfrm>
        </p:spPr>
        <p:txBody>
          <a:bodyPr/>
          <a:lstStyle/>
          <a:p>
            <a:r>
              <a:rPr lang="cs-CZ" dirty="0"/>
              <a:t>Použití </a:t>
            </a:r>
            <a:r>
              <a:rPr lang="cs-CZ" dirty="0" err="1"/>
              <a:t>hydrogensolí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0E12A21-2C67-458F-A636-FA1B0BA1B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Hydrogenuhličitan sodný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7CBC72A-C511-4F3F-B85B-26D385630B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Jedlá soda</a:t>
            </a:r>
          </a:p>
          <a:p>
            <a:r>
              <a:rPr lang="cs-CZ" dirty="0"/>
              <a:t>Součástí kypřícího prášku do pečiva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BD1B022-4BF7-4AE6-9569-8CCB47CB7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Hydrogenuhličitan vápenatý, hořečnatý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50614-43F7-4F1B-BFA6-2552C9CA6D6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Tvrdost vody- vodní kámen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Vznik krápníků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E2DD6E-1272-4A04-8A5F-3005503B5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81" y="3821113"/>
            <a:ext cx="2400300" cy="24003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D2B8534-37E3-4D69-BAE0-09EFB4767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465" y="3560763"/>
            <a:ext cx="1885950" cy="26289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1F8F306-AEDF-476A-BBB3-5EFAD7CF71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711" b="30829"/>
          <a:stretch/>
        </p:blipFill>
        <p:spPr>
          <a:xfrm>
            <a:off x="6431358" y="3085338"/>
            <a:ext cx="3004873" cy="97924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9B9AEA8-E13B-4CD9-AE80-2ABD0A320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570" y="4489998"/>
            <a:ext cx="2400299" cy="207179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EB386E9-92CF-447D-9175-FCFE04F40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5239" y="2982840"/>
            <a:ext cx="1304657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EA8E3-0BA2-4AD3-A430-75C010BD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krápníků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D69CDFE-8482-4669-BDE9-E49992F85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839" y="1592827"/>
            <a:ext cx="9120932" cy="48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9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04CA81-B109-478F-A708-0A6779BE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</a:t>
            </a:r>
            <a:r>
              <a:rPr lang="cs-CZ" dirty="0" err="1"/>
              <a:t>hydrogensolí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8EF569-C9B3-4B7E-8FCA-3755A5356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Hydrogensíran sodný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8AF6C14-CBCD-4997-8AE0-69B6299EF7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Při dezinfekci vody</a:t>
            </a:r>
          </a:p>
          <a:p>
            <a:r>
              <a:rPr lang="cs-CZ" dirty="0"/>
              <a:t>Snižování pH vody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9DA9B8E-2604-4955-AE8F-0946A56A1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Hydrogenfosforečnan</a:t>
            </a:r>
            <a:r>
              <a:rPr lang="cs-CZ" dirty="0"/>
              <a:t> draselný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5B65B20-7778-4B16-BBF6-C959067A68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Hnojivo, zdroj fosforu</a:t>
            </a:r>
          </a:p>
          <a:p>
            <a:r>
              <a:rPr lang="cs-CZ" dirty="0"/>
              <a:t>Regulátor kyselosti potraviny E340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6ED01D-01FA-43B1-B20A-0C2C39528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39" y="3821113"/>
            <a:ext cx="2477717" cy="198060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B87ACA0-1B0B-4F38-AF5D-59078F56A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134" y="4570413"/>
            <a:ext cx="2400300" cy="16192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A172A03-3118-40C9-81D2-D8F574CA2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525" y="4233709"/>
            <a:ext cx="2628900" cy="17335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6078AFE-44C4-4B34-9D67-73BC14452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750" y="3689587"/>
            <a:ext cx="2112134" cy="21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4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4994B-D476-45CD-8189-8A7650DC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982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Hydráty solí (nadpis)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FD4B81-25DB-446D-92F0-0A91F7C12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látky, které obsahují  molekuly vody (zapsat větu)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D05D11-C1B8-40CA-B4ED-CF56DC7FC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90" t="13576"/>
          <a:stretch/>
        </p:blipFill>
        <p:spPr>
          <a:xfrm>
            <a:off x="8371788" y="2260673"/>
            <a:ext cx="2982012" cy="4120370"/>
          </a:xfrm>
          <a:prstGeom prst="rect">
            <a:avLst/>
          </a:prstGeom>
          <a:solidFill>
            <a:srgbClr val="FF0000">
              <a:alpha val="81000"/>
            </a:srgbClr>
          </a:solidFill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26BB153-3F02-449C-AB79-03589D4CD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94" t="22666" r="5532" b="24724"/>
          <a:stretch/>
        </p:blipFill>
        <p:spPr>
          <a:xfrm>
            <a:off x="0" y="3339494"/>
            <a:ext cx="6163900" cy="28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6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C3E06-18FB-4612-9EED-D42E5EF8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hydrátů solí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C3A352A-F4BD-4602-BDD0-BBF26E1B8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18870"/>
            <a:ext cx="5157787" cy="823912"/>
          </a:xfrm>
        </p:spPr>
        <p:txBody>
          <a:bodyPr/>
          <a:lstStyle/>
          <a:p>
            <a:r>
              <a:rPr lang="cs-CZ" dirty="0" err="1"/>
              <a:t>Pentahydrát</a:t>
            </a:r>
            <a:r>
              <a:rPr lang="cs-CZ" dirty="0"/>
              <a:t> síranu měďnatého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612E737-40E2-45E5-B169-1B49C4E3E1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Modrá skalice</a:t>
            </a:r>
          </a:p>
          <a:p>
            <a:pPr lvl="1"/>
            <a:r>
              <a:rPr lang="cs-CZ" dirty="0"/>
              <a:t>Odstranění řas z bazénů</a:t>
            </a:r>
          </a:p>
          <a:p>
            <a:pPr lvl="1"/>
            <a:r>
              <a:rPr lang="cs-CZ" dirty="0"/>
              <a:t>Postřik proti </a:t>
            </a:r>
            <a:r>
              <a:rPr lang="cs-CZ" dirty="0" err="1"/>
              <a:t>škudcům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C412DAA-70C9-4893-AE1E-EAD664A10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Dihydrát síranu vápenatého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62EE6CA-0C94-4087-83E4-BA4043701DB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Sádrovec</a:t>
            </a:r>
          </a:p>
          <a:p>
            <a:pPr lvl="1"/>
            <a:r>
              <a:rPr lang="cs-CZ" dirty="0"/>
              <a:t>Sádra</a:t>
            </a:r>
          </a:p>
          <a:p>
            <a:pPr lvl="1"/>
            <a:r>
              <a:rPr lang="cs-CZ" dirty="0"/>
              <a:t>Alabastr- sošky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1A80FD4-2038-43F5-B93D-A19E9A13A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42" y="3764879"/>
            <a:ext cx="1905000" cy="15906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6B6BF92-420C-43CD-9950-3BFF219F5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1" y="4622129"/>
            <a:ext cx="3124200" cy="14668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95B12CA-8F9D-425B-B661-AF95150AA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071" y="3822438"/>
            <a:ext cx="2371725" cy="19240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E88CCC6-C537-4831-A679-8F7B6B9EA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257" y="2633025"/>
            <a:ext cx="2628900" cy="26289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63CBEA6-78DF-4365-94F4-38B82E1A9A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366" r="32596"/>
          <a:stretch/>
        </p:blipFill>
        <p:spPr>
          <a:xfrm>
            <a:off x="8569516" y="4939514"/>
            <a:ext cx="2375403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7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70981-521F-4546-ADEF-43880227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pentahydrát</a:t>
            </a:r>
            <a:r>
              <a:rPr lang="cs-CZ" dirty="0"/>
              <a:t> síranu mědnatého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36FC1D-0371-4C5B-8D78-4249828DF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penta</a:t>
            </a:r>
            <a:r>
              <a:rPr lang="cs-CZ" dirty="0"/>
              <a:t> –5</a:t>
            </a:r>
          </a:p>
          <a:p>
            <a:r>
              <a:rPr lang="cs-CZ" dirty="0"/>
              <a:t>hydrát– voda H</a:t>
            </a:r>
            <a:r>
              <a:rPr lang="cs-CZ" baseline="-25000" dirty="0"/>
              <a:t>2</a:t>
            </a:r>
            <a:r>
              <a:rPr lang="cs-CZ" dirty="0"/>
              <a:t>O   </a:t>
            </a:r>
          </a:p>
          <a:p>
            <a:r>
              <a:rPr lang="cs-CZ" dirty="0" err="1"/>
              <a:t>pentahydrát</a:t>
            </a:r>
            <a:r>
              <a:rPr lang="cs-CZ" dirty="0"/>
              <a:t>              5 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Síran </a:t>
            </a:r>
            <a:r>
              <a:rPr lang="cs-CZ" dirty="0"/>
              <a:t>  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měďnatý  </a:t>
            </a:r>
            <a:r>
              <a:rPr lang="cs-CZ" dirty="0"/>
              <a:t>                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Cu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baseline="30000" dirty="0">
                <a:solidFill>
                  <a:schemeClr val="accent4">
                    <a:lumMod val="75000"/>
                  </a:schemeClr>
                </a:solidFill>
              </a:rPr>
              <a:t>II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SO</a:t>
            </a:r>
            <a:r>
              <a:rPr lang="cs-CZ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cs-CZ" baseline="30000" dirty="0">
                <a:solidFill>
                  <a:schemeClr val="accent1">
                    <a:lumMod val="75000"/>
                  </a:schemeClr>
                </a:solidFill>
              </a:rPr>
              <a:t>-II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  <a:p>
            <a:r>
              <a:rPr lang="cs-CZ" dirty="0"/>
              <a:t>    </a:t>
            </a:r>
            <a:r>
              <a:rPr lang="cs-CZ" dirty="0" err="1"/>
              <a:t>Cu</a:t>
            </a:r>
            <a:r>
              <a:rPr lang="cs-CZ" dirty="0"/>
              <a:t> SO</a:t>
            </a:r>
            <a:r>
              <a:rPr lang="cs-CZ" baseline="-25000" dirty="0"/>
              <a:t>4</a:t>
            </a:r>
            <a:r>
              <a:rPr lang="cs-CZ" dirty="0"/>
              <a:t>  .  5 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  <a:p>
            <a:endParaRPr lang="cs-CZ" dirty="0"/>
          </a:p>
          <a:p>
            <a:r>
              <a:rPr lang="cs-CZ" dirty="0" err="1"/>
              <a:t>Cé</a:t>
            </a:r>
            <a:r>
              <a:rPr lang="cs-CZ" dirty="0"/>
              <a:t> ú es ó čtyři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plus </a:t>
            </a:r>
            <a:r>
              <a:rPr lang="cs-CZ" dirty="0"/>
              <a:t>pět molekul vody</a:t>
            </a:r>
          </a:p>
        </p:txBody>
      </p:sp>
    </p:spTree>
    <p:extLst>
      <p:ext uri="{BB962C8B-B14F-4D97-AF65-F5344CB8AC3E}">
        <p14:creationId xmlns:p14="http://schemas.microsoft.com/office/powerpoint/2010/main" val="19166844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316</Words>
  <Application>Microsoft Office PowerPoint</Application>
  <PresentationFormat>Širokoúhlá obrazovka</PresentationFormat>
  <Paragraphs>82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Chemie 9      4. část A. Opakování názvosloví hydrogensoli B. Hydrogensoli- použití C. Hydráty solí</vt:lpstr>
      <vt:lpstr>HYDROGENSOLI (nadpis)+ zápis do sešitu</vt:lpstr>
      <vt:lpstr>Názvosloví hydrogensolí- do sešitu</vt:lpstr>
      <vt:lpstr>Použití hydrogensolí</vt:lpstr>
      <vt:lpstr>Vznik krápníků</vt:lpstr>
      <vt:lpstr>Použití hydrogensolí</vt:lpstr>
      <vt:lpstr>Hydráty solí (nadpis)</vt:lpstr>
      <vt:lpstr>Použití hydrátů solí</vt:lpstr>
      <vt:lpstr>pentahydrát síranu mědnatého</vt:lpstr>
      <vt:lpstr>Přes kameru… do sešitu:</vt:lpstr>
      <vt:lpstr>Fe SO4  . 7 H2O</vt:lpstr>
      <vt:lpstr>Přes kameru… do sešitu…</vt:lpstr>
      <vt:lpstr>DÚ z online hodiny</vt:lpstr>
      <vt:lpstr>Písemka A,B,C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soli Hydrogensoli Hydráty solí</dc:title>
  <dc:creator>Dagmar Hegrová</dc:creator>
  <cp:lastModifiedBy>Zbyněk Koláčný</cp:lastModifiedBy>
  <cp:revision>22</cp:revision>
  <dcterms:created xsi:type="dcterms:W3CDTF">2020-11-02T16:17:43Z</dcterms:created>
  <dcterms:modified xsi:type="dcterms:W3CDTF">2020-11-18T10:03:38Z</dcterms:modified>
</cp:coreProperties>
</file>